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57" r:id="rId7"/>
    <p:sldId id="270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E8D1DFA-17E5-4F49-B5D9-EF9626DBDF6D}">
          <p14:sldIdLst>
            <p14:sldId id="256"/>
          </p14:sldIdLst>
        </p14:section>
        <p14:section name="Einleitung" id="{10E84BB4-CC6F-4517-8F05-991FAD30A796}">
          <p14:sldIdLst>
            <p14:sldId id="258"/>
            <p14:sldId id="257"/>
            <p14:sldId id="270"/>
            <p14:sldId id="259"/>
            <p14:sldId id="260"/>
          </p14:sldIdLst>
        </p14:section>
        <p14:section name="Hauptteil" id="{AE688068-0C4C-4BAC-A35B-D05382A33EC4}">
          <p14:sldIdLst>
            <p14:sldId id="261"/>
            <p14:sldId id="262"/>
            <p14:sldId id="263"/>
            <p14:sldId id="265"/>
            <p14:sldId id="266"/>
          </p14:sldIdLst>
        </p14:section>
        <p14:section name="Ausblick" id="{699EE316-483E-4806-8A0C-530860E89968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911" autoAdjust="0"/>
  </p:normalViewPr>
  <p:slideViewPr>
    <p:cSldViewPr snapToGrid="0">
      <p:cViewPr varScale="1">
        <p:scale>
          <a:sx n="156" d="100"/>
          <a:sy n="156" d="100"/>
        </p:scale>
        <p:origin x="33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D2039-1B3E-4110-A369-4C98CFD2EF55}" type="datetimeFigureOut">
              <a:rPr lang="de-DE" smtClean="0"/>
              <a:t>14.10.2019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FDCD-5539-4084-A9DB-63EBFC4D53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4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53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48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6.wdp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CF18A57-7F83-4FFB-AEE7-AC5F7CF6A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" y="0"/>
            <a:ext cx="12190426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BCC6B4A0-CAC4-43BF-90B8-259791A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1EFA8381-D015-4DC8-853A-E937DFF3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75F7F1F-A59B-426F-8022-C2A846EB9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E65F0F0-D728-46E5-B8BB-99E3B442B5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AE42DF7-6A74-48A4-B901-A07E6DC46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Untertitel 2">
            <a:extLst>
              <a:ext uri="{FF2B5EF4-FFF2-40B4-BE49-F238E27FC236}">
                <a16:creationId xmlns:a16="http://schemas.microsoft.com/office/drawing/2014/main" id="{6F3F5833-2330-41B6-9789-110C762F2AC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36" name="Titelplatzhalter 1">
            <a:extLst>
              <a:ext uri="{FF2B5EF4-FFF2-40B4-BE49-F238E27FC236}">
                <a16:creationId xmlns:a16="http://schemas.microsoft.com/office/drawing/2014/main" id="{173D083B-8250-49B5-B1B8-B0B4408FB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30973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36ADCE-753F-4985-BBCF-5233A227A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616" y="0"/>
            <a:ext cx="6096383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262185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72CF81-F29A-4C5D-969B-2430BC513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30" y="0"/>
            <a:ext cx="6096384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00677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6D7F6ABF-0243-4366-8C9B-C64E47033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78867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63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AFAAABF-AFCA-442C-8AA8-7F55ECBD5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89" y="0"/>
            <a:ext cx="417886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40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EF544C2-063B-47F7-8CD3-91686DB8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17154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0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B718A6-CD66-41EE-B790-E818580CA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29" y="0"/>
            <a:ext cx="4178871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937793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21" t="13423" r="10223" b="2218"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D905F5-C24F-461D-8C73-A2995052C8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8E0D17-32DE-4CB3-A2A4-20739E7E8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0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153860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9C1A-4C32-43FA-9A14-E6ED12AC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0" y="1638795"/>
            <a:ext cx="10441525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76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05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1093E48-62DB-4808-9E95-7D51DD543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977FE9AC-6A32-4D3F-B934-FC63973B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C986B38C-4F78-486B-97FE-453B971F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41FCEFCB-6BBD-4C9C-A855-637CFBDCF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5561DAD-B979-4DF9-9354-ACA8530DA49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673E369-17B0-438F-831A-1B55134157A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Untertitel 2">
            <a:extLst>
              <a:ext uri="{FF2B5EF4-FFF2-40B4-BE49-F238E27FC236}">
                <a16:creationId xmlns:a16="http://schemas.microsoft.com/office/drawing/2014/main" id="{284B3DBD-D049-4407-AAB7-740D811F86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4" name="Titelplatzhalter 1">
            <a:extLst>
              <a:ext uri="{FF2B5EF4-FFF2-40B4-BE49-F238E27FC236}">
                <a16:creationId xmlns:a16="http://schemas.microsoft.com/office/drawing/2014/main" id="{1F72E336-601E-4030-94FA-744E0281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610326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5415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445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1C4CA623-FD65-42A1-9006-8D09F115580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83892" y="4175520"/>
            <a:ext cx="5072413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9DF7F33-2417-4E18-B05B-C797268D8B0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8259" y="4175520"/>
            <a:ext cx="5090942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7818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B61F0C8-BFFA-4840-B77F-8B1F0B25FFC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1C5FEB3-5BAD-41CE-AF76-93EAE03F250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964228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CEC0578-2C33-4A32-AF17-8656C0350F6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544565" y="4182696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4356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899C98CE-12EB-4497-84C2-30DCB3C9144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F4124E4-84F0-4BAF-99E3-0AF708E8B95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56075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7AD3E67D-D6F3-435E-978E-FA84EB6377C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72503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4CD9081-DDE6-4D91-AB90-BE9B870E84E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397215" y="4182763"/>
            <a:ext cx="242198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6631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3A2FE28-3A14-43CE-B3B4-918A7D4A5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57429828-B255-41B7-B97C-9CE70BED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3" name="Fußzeilenplatzhalter 4">
            <a:extLst>
              <a:ext uri="{FF2B5EF4-FFF2-40B4-BE49-F238E27FC236}">
                <a16:creationId xmlns:a16="http://schemas.microsoft.com/office/drawing/2014/main" id="{4EA47AB2-6D78-4DBE-9603-06C2DBF0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44" name="Foliennummernplatzhalter 5">
            <a:extLst>
              <a:ext uri="{FF2B5EF4-FFF2-40B4-BE49-F238E27FC236}">
                <a16:creationId xmlns:a16="http://schemas.microsoft.com/office/drawing/2014/main" id="{9CC6FE34-C329-4A5D-8A6B-03B09E94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4037054-4884-48A5-BBB5-43269EF4A8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2B4E94E-C1CE-4A4D-95FD-4E563D515BA7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ntertitel 2">
            <a:extLst>
              <a:ext uri="{FF2B5EF4-FFF2-40B4-BE49-F238E27FC236}">
                <a16:creationId xmlns:a16="http://schemas.microsoft.com/office/drawing/2014/main" id="{8C7DE718-19A4-45B9-9E36-B377A2C6D80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9" name="Titelplatzhalter 1">
            <a:extLst>
              <a:ext uri="{FF2B5EF4-FFF2-40B4-BE49-F238E27FC236}">
                <a16:creationId xmlns:a16="http://schemas.microsoft.com/office/drawing/2014/main" id="{4D5BE24D-1141-4BD8-858B-34F4F9650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925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348E4900-4F29-423B-96B2-EAE767929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"/>
            <a:ext cx="12192000" cy="6857735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1ADA9022-07F6-43C4-BC8D-6F64AF60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E8EB109C-7CAD-41A5-8D2F-EDF3F95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956AA7E-1565-45AB-B86C-1E8A10B61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B7118D6-43E7-4DB0-99AD-D9B1E7B5EB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2340558-4170-4B47-BEA3-177E88D2386C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ntertitel 2">
            <a:extLst>
              <a:ext uri="{FF2B5EF4-FFF2-40B4-BE49-F238E27FC236}">
                <a16:creationId xmlns:a16="http://schemas.microsoft.com/office/drawing/2014/main" id="{11961BB1-11F8-40A2-9BB8-9DD7A3F06E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1" name="Titelplatzhalter 1">
            <a:extLst>
              <a:ext uri="{FF2B5EF4-FFF2-40B4-BE49-F238E27FC236}">
                <a16:creationId xmlns:a16="http://schemas.microsoft.com/office/drawing/2014/main" id="{82A8F8B3-861D-4C62-9678-E48E74982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6978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46CBF53-3F34-4765-81BE-AC8AA3F0D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9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A77E84-40BF-4B33-BBC7-F1EF35C30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095986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A1D2AE3-5F40-40DB-AD53-A033B252F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598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2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FFA098-1668-4EB0-B282-DBDB8E10EE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6095984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19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BAC9803-D42B-4F2B-AACB-2FC4336C7191}"/>
              </a:ext>
            </a:extLst>
          </p:cNvPr>
          <p:cNvSpPr/>
          <p:nvPr userDrawn="1"/>
        </p:nvSpPr>
        <p:spPr>
          <a:xfrm>
            <a:off x="-1502" y="6545347"/>
            <a:ext cx="12193502" cy="312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3" y="-5674"/>
            <a:ext cx="6095997" cy="6863674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12393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E5CC2A-F2FB-4247-9BA1-8C208016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6522F0-59A3-4688-82CD-D987DA1A7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C86EC-3B31-479F-A91D-0322B0EB2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26DD-7253-4918-B860-5109B0722DA7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5F29A-23BE-4075-8915-5ECBF4FA8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53A0C-1E3C-4A71-8D69-3A20406F7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0F906-1C27-4310-957A-836A483D7C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09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4" r:id="rId2"/>
    <p:sldLayoutId id="2147483755" r:id="rId3"/>
    <p:sldLayoutId id="2147483756" r:id="rId4"/>
    <p:sldLayoutId id="2147483769" r:id="rId5"/>
    <p:sldLayoutId id="2147483770" r:id="rId6"/>
    <p:sldLayoutId id="2147483774" r:id="rId7"/>
    <p:sldLayoutId id="2147483775" r:id="rId8"/>
    <p:sldLayoutId id="2147483759" r:id="rId9"/>
    <p:sldLayoutId id="2147483771" r:id="rId10"/>
    <p:sldLayoutId id="2147483776" r:id="rId11"/>
    <p:sldLayoutId id="2147483761" r:id="rId12"/>
    <p:sldLayoutId id="2147483772" r:id="rId13"/>
    <p:sldLayoutId id="2147483773" r:id="rId14"/>
    <p:sldLayoutId id="2147483762" r:id="rId15"/>
    <p:sldLayoutId id="2147483777" r:id="rId16"/>
    <p:sldLayoutId id="2147483778" r:id="rId17"/>
    <p:sldLayoutId id="2147483678" r:id="rId18"/>
    <p:sldLayoutId id="2147483763" r:id="rId19"/>
    <p:sldLayoutId id="2147483765" r:id="rId20"/>
    <p:sldLayoutId id="2147483764" r:id="rId21"/>
    <p:sldLayoutId id="2147483766" r:id="rId22"/>
    <p:sldLayoutId id="2147483767" r:id="rId23"/>
    <p:sldLayoutId id="214748376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C6530-A016-42C9-968C-84E5A904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5013EF-3A1E-4FF9-BFF0-62DA178DB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0BD4787-641C-478B-9E2A-B7611DA5C89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ATSEA </a:t>
            </a:r>
            <a:r>
              <a:rPr lang="de-DE" dirty="0" err="1"/>
              <a:t>Tooling</a:t>
            </a:r>
            <a:r>
              <a:rPr lang="de-DE" dirty="0"/>
              <a:t> – Vorstellung: TAG &amp; PDX-Handler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83AE3AA-643C-41E5-A584-24320DE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&amp; </a:t>
            </a:r>
            <a:r>
              <a:rPr lang="de-DE" dirty="0">
                <a:latin typeface="+mn-lt"/>
              </a:rPr>
              <a:t>PDX-</a:t>
            </a:r>
            <a:r>
              <a:rPr lang="de-DE" cap="none" dirty="0">
                <a:latin typeface="+mn-lt"/>
              </a:rPr>
              <a:t>Handler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13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C6C1B24-AA3E-4917-8907-7696BFC70B4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Sprachen und Frameworks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683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29FE8E-0D85-4825-8542-F4A20E99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Sprachen</a:t>
            </a:r>
            <a:r>
              <a:rPr lang="en-GB" dirty="0"/>
              <a:t> und Frameworks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85A27-5D6D-46B9-8EA0-8ED81CE6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C28017-C501-4A3F-9009-73FE937F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B06-098D-4DAE-AC49-91D9CAED8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906958-459C-4494-8EF4-11ED50AC9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TAG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Java EE 7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Maven (Build)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Glassfish (Application Server)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ojdbc6 (</a:t>
            </a:r>
            <a:r>
              <a:rPr lang="en-GB" dirty="0" err="1"/>
              <a:t>für</a:t>
            </a:r>
            <a:r>
              <a:rPr lang="en-GB" dirty="0"/>
              <a:t> SWL-</a:t>
            </a:r>
            <a:r>
              <a:rPr lang="en-GB" dirty="0" err="1"/>
              <a:t>Datenbankzugriff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Apache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HTTP Server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Derby </a:t>
            </a:r>
            <a:r>
              <a:rPr lang="en-GB" dirty="0" err="1"/>
              <a:t>Datenbank</a:t>
            </a:r>
            <a:endParaRPr lang="en-GB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Läuft</a:t>
            </a:r>
            <a:r>
              <a:rPr lang="en-GB" sz="1800" dirty="0"/>
              <a:t> auf Linux-Server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CA01176-D878-4867-B8F1-BA1C4786CBC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b="1" dirty="0"/>
              <a:t>PDX-Handler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Python (noch 2.7)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Environment über </a:t>
            </a:r>
            <a:r>
              <a:rPr lang="de-DE" dirty="0" err="1"/>
              <a:t>pipenv</a:t>
            </a:r>
            <a:r>
              <a:rPr lang="de-DE" dirty="0"/>
              <a:t> gemanagt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Zugriff auf SWL über batch-files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Zugriff auf TAG über HTTP-</a:t>
            </a:r>
            <a:r>
              <a:rPr lang="de-DE" sz="1800" dirty="0" err="1"/>
              <a:t>Requests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Läuft auf Windows PC („Gateway-Rechner“)</a:t>
            </a:r>
            <a:endParaRPr lang="en-GB" sz="180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CB8F55-5DDC-4BAE-9DF8-52E3B900EFE5}"/>
              </a:ext>
            </a:extLst>
          </p:cNvPr>
          <p:cNvCxnSpPr/>
          <p:nvPr/>
        </p:nvCxnSpPr>
        <p:spPr>
          <a:xfrm>
            <a:off x="6456305" y="1638795"/>
            <a:ext cx="0" cy="4846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7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C52A0C0-4057-4CFC-9ACD-828CAF1418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 Herausforderungen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63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29FE8E-0D85-4825-8542-F4A20E99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Herausforderungen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85A27-5D6D-46B9-8EA0-8ED81CE6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C28017-C501-4A3F-9009-73FE937F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B06-098D-4DAE-AC49-91D9CAED8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0906958-459C-4494-8EF4-11ED50AC9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TAG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UnitTests</a:t>
            </a:r>
            <a:r>
              <a:rPr lang="en-GB" sz="1800" dirty="0"/>
              <a:t> </a:t>
            </a:r>
            <a:r>
              <a:rPr lang="en-GB" sz="1800" dirty="0" err="1"/>
              <a:t>vorhanden</a:t>
            </a:r>
            <a:r>
              <a:rPr lang="en-GB" sz="1800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veraltet</a:t>
            </a:r>
            <a:endParaRPr lang="en-GB" sz="1800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sz="1600" dirty="0" err="1"/>
              <a:t>neue</a:t>
            </a:r>
            <a:r>
              <a:rPr lang="en-GB" sz="1600" dirty="0"/>
              <a:t> und </a:t>
            </a:r>
            <a:r>
              <a:rPr lang="en-GB" sz="1600" dirty="0" err="1"/>
              <a:t>bessere</a:t>
            </a:r>
            <a:r>
              <a:rPr lang="en-GB" sz="1600" dirty="0"/>
              <a:t> </a:t>
            </a:r>
            <a:r>
              <a:rPr lang="en-GB" sz="1600" dirty="0" err="1"/>
              <a:t>benötigt</a:t>
            </a: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aktuell</a:t>
            </a:r>
            <a:r>
              <a:rPr lang="en-GB" sz="1800" dirty="0"/>
              <a:t> </a:t>
            </a:r>
            <a:r>
              <a:rPr lang="en-GB" sz="1800" dirty="0" err="1"/>
              <a:t>kein</a:t>
            </a:r>
            <a:r>
              <a:rPr lang="en-GB" sz="1800" dirty="0"/>
              <a:t> Live-Debugging </a:t>
            </a:r>
            <a:r>
              <a:rPr lang="en-GB" sz="1800" dirty="0" err="1"/>
              <a:t>möglich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Verbesserung</a:t>
            </a:r>
            <a:r>
              <a:rPr lang="en-GB" sz="1800" dirty="0"/>
              <a:t> der </a:t>
            </a:r>
            <a:r>
              <a:rPr lang="en-GB" sz="1800" dirty="0" err="1"/>
              <a:t>WebUI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Zugriffstellen</a:t>
            </a:r>
            <a:r>
              <a:rPr lang="en-GB" sz="1800" dirty="0"/>
              <a:t> (API) </a:t>
            </a:r>
            <a:r>
              <a:rPr lang="en-GB" sz="1800" dirty="0" err="1"/>
              <a:t>nicht</a:t>
            </a:r>
            <a:r>
              <a:rPr lang="en-GB" sz="1800" dirty="0"/>
              <a:t> </a:t>
            </a:r>
            <a:r>
              <a:rPr lang="en-GB" sz="1800" dirty="0" err="1"/>
              <a:t>Dokumentiert</a:t>
            </a:r>
            <a:endParaRPr lang="en-GB" sz="1800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API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OpenApi</a:t>
            </a: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kein</a:t>
            </a:r>
            <a:r>
              <a:rPr lang="en-GB" sz="1800" dirty="0"/>
              <a:t> </a:t>
            </a:r>
            <a:r>
              <a:rPr lang="en-GB" sz="1800" dirty="0" err="1"/>
              <a:t>Handbuch</a:t>
            </a:r>
            <a:r>
              <a:rPr lang="en-GB" sz="1800" dirty="0"/>
              <a:t> </a:t>
            </a:r>
            <a:r>
              <a:rPr lang="en-GB" sz="1800" dirty="0" err="1"/>
              <a:t>vorhanden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Refactoring!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GB" sz="1800" dirty="0" err="1"/>
              <a:t>Abgeschlossen</a:t>
            </a:r>
            <a:r>
              <a:rPr lang="en-GB" sz="1800" dirty="0"/>
              <a:t> </a:t>
            </a:r>
            <a:r>
              <a:rPr lang="en-GB" sz="1800" dirty="0" err="1"/>
              <a:t>seit</a:t>
            </a:r>
            <a:r>
              <a:rPr lang="en-GB" sz="1800" dirty="0"/>
              <a:t> </a:t>
            </a:r>
            <a:r>
              <a:rPr lang="en-GB" sz="1800" dirty="0" err="1"/>
              <a:t>Anfang</a:t>
            </a:r>
            <a:r>
              <a:rPr lang="en-GB" sz="1800" dirty="0"/>
              <a:t> 2019: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ELAM </a:t>
            </a:r>
            <a:r>
              <a:rPr lang="en-GB" sz="1800" dirty="0" err="1"/>
              <a:t>Befähigung</a:t>
            </a:r>
            <a:r>
              <a:rPr lang="en-GB" sz="1800" dirty="0"/>
              <a:t> </a:t>
            </a:r>
            <a:r>
              <a:rPr lang="en-GB" sz="1800" dirty="0" err="1"/>
              <a:t>mit</a:t>
            </a:r>
            <a:r>
              <a:rPr lang="en-GB" sz="1800" dirty="0"/>
              <a:t> </a:t>
            </a:r>
            <a:r>
              <a:rPr lang="en-GB" sz="1800" dirty="0" err="1"/>
              <a:t>Umwegen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Erweiterungen</a:t>
            </a:r>
            <a:r>
              <a:rPr lang="en-GB" sz="1800" dirty="0"/>
              <a:t> der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Kleinere</a:t>
            </a:r>
            <a:r>
              <a:rPr lang="en-GB" sz="1800" dirty="0"/>
              <a:t> Fixes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CA01176-D878-4867-B8F1-BA1C4786CBC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b="1" dirty="0"/>
              <a:t>PDX-Handler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Python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Restrukturierung des Legacy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Geeignete Regressionstests finden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/>
              <a:t>Plan: Jenkins-Umgebung für Tests und </a:t>
            </a:r>
            <a:r>
              <a:rPr lang="de-DE" sz="1800" dirty="0" err="1"/>
              <a:t>Builds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en-GB" sz="1800" dirty="0" err="1"/>
              <a:t>Abgeschlossen</a:t>
            </a:r>
            <a:r>
              <a:rPr lang="en-GB" sz="1800" dirty="0"/>
              <a:t> </a:t>
            </a:r>
            <a:r>
              <a:rPr lang="en-GB" sz="1800" dirty="0" err="1"/>
              <a:t>seit</a:t>
            </a:r>
            <a:r>
              <a:rPr lang="en-GB" sz="1800" dirty="0"/>
              <a:t> </a:t>
            </a:r>
            <a:r>
              <a:rPr lang="en-GB" sz="1800" dirty="0" err="1"/>
              <a:t>Anfang</a:t>
            </a:r>
            <a:r>
              <a:rPr lang="en-GB" sz="1800" dirty="0"/>
              <a:t> 2019: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ELAM </a:t>
            </a:r>
            <a:r>
              <a:rPr lang="en-GB" sz="1800" dirty="0" err="1"/>
              <a:t>Befähigung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Erweiterte</a:t>
            </a:r>
            <a:r>
              <a:rPr lang="en-GB" sz="1800" dirty="0"/>
              <a:t> BEGU analyse (</a:t>
            </a:r>
            <a:r>
              <a:rPr lang="en-GB" sz="1800" dirty="0" err="1"/>
              <a:t>Konfigterme</a:t>
            </a:r>
            <a:r>
              <a:rPr lang="en-GB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Großes</a:t>
            </a:r>
            <a:r>
              <a:rPr lang="en-GB" sz="1800" dirty="0"/>
              <a:t> Refactoring!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B1331EC-B4F0-4C39-9EC3-D3FD97AEB07E}"/>
              </a:ext>
            </a:extLst>
          </p:cNvPr>
          <p:cNvCxnSpPr/>
          <p:nvPr/>
        </p:nvCxnSpPr>
        <p:spPr>
          <a:xfrm>
            <a:off x="6456305" y="1638795"/>
            <a:ext cx="0" cy="4846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2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E6E95-844A-47E7-AF02-5478E6CD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50D59-09D8-4914-BB7D-8DC8ACFB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8C498-B0E3-46F8-8BA7-6B4C1BFFF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796FCC1B-7189-48ED-AB95-248DC5E3D20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ATSEA </a:t>
            </a:r>
            <a:r>
              <a:rPr lang="de-DE" dirty="0" err="1"/>
              <a:t>Tooling</a:t>
            </a:r>
            <a:r>
              <a:rPr lang="de-DE" dirty="0"/>
              <a:t> – Vorstellung: TAG &amp; PDX-Handler</a:t>
            </a:r>
          </a:p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E24447E-5A3A-4452-8A44-235F13DC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</a:t>
            </a:r>
          </a:p>
        </p:txBody>
      </p:sp>
    </p:spTree>
    <p:extLst>
      <p:ext uri="{BB962C8B-B14F-4D97-AF65-F5344CB8AC3E}">
        <p14:creationId xmlns:p14="http://schemas.microsoft.com/office/powerpoint/2010/main" val="3531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Sprachen und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Aktuelle Herausforderungen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78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>
            <a:extLst>
              <a:ext uri="{FF2B5EF4-FFF2-40B4-BE49-F238E27FC236}">
                <a16:creationId xmlns:a16="http://schemas.microsoft.com/office/drawing/2014/main" id="{618645D3-F823-4254-B7A9-F7C5642B01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de-DE" b="1" dirty="0"/>
              <a:t>I-Stufe:</a:t>
            </a:r>
            <a:r>
              <a:rPr lang="de-DE" dirty="0"/>
              <a:t> Entwicklungsstufe im BMW-Prozess, enthält Baureihe, Start-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Production</a:t>
            </a:r>
            <a:r>
              <a:rPr lang="de-DE" dirty="0"/>
              <a:t>, Reifegrad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r>
              <a:rPr lang="de-DE" b="1" dirty="0"/>
              <a:t>EK:</a:t>
            </a:r>
            <a:r>
              <a:rPr lang="de-DE" dirty="0"/>
              <a:t> Eintrittskarte – Enthält Informationen darüber welche Inhalte des Containers für die I-Stufe relevant sind. 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r>
              <a:rPr lang="de-DE" b="1" dirty="0"/>
              <a:t>KSI: </a:t>
            </a:r>
            <a:r>
              <a:rPr lang="de-DE" dirty="0"/>
              <a:t>Konstruktiver Stand (I-Stufe) - Ersetzt die Eintrittskarte im ELAM Prozess.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r>
              <a:rPr lang="de-DE" b="1" dirty="0"/>
              <a:t>KC: </a:t>
            </a:r>
            <a:r>
              <a:rPr lang="de-DE" dirty="0"/>
              <a:t>Komponenten-Container - Beinhaltet die Softwarestände, auch PDX genannt (.</a:t>
            </a:r>
            <a:r>
              <a:rPr lang="de-DE" dirty="0" err="1"/>
              <a:t>pdx</a:t>
            </a:r>
            <a:r>
              <a:rPr lang="de-DE" dirty="0"/>
              <a:t> Datei)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r>
              <a:rPr lang="de-DE" b="1" dirty="0"/>
              <a:t>SVT (abstrakt): </a:t>
            </a:r>
            <a:r>
              <a:rPr lang="de-DE" dirty="0"/>
              <a:t>System/Soll-Verbau-Tabelle - Datei die das </a:t>
            </a:r>
            <a:r>
              <a:rPr lang="de-DE" dirty="0" err="1"/>
              <a:t>Flashen</a:t>
            </a:r>
            <a:r>
              <a:rPr lang="de-DE" dirty="0"/>
              <a:t> mit E-</a:t>
            </a:r>
            <a:r>
              <a:rPr lang="de-DE" dirty="0" err="1"/>
              <a:t>Sys</a:t>
            </a:r>
            <a:r>
              <a:rPr lang="de-DE" dirty="0"/>
              <a:t> ermöglicht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- Glossar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Erst mal n paar Begriffe klären.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21EE98D-9193-48D8-816E-46F1254A7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" y="5349916"/>
            <a:ext cx="743831" cy="7438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1685A9-0C00-4B2D-A07F-3B033326D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796829" y="2556400"/>
            <a:ext cx="633172" cy="63317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EE05170-F9BC-4B72-A8CC-2D61293B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822683" y="3599896"/>
            <a:ext cx="633172" cy="6331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3A4D7E-270B-41DB-98C6-79CF71699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565" y="4401418"/>
            <a:ext cx="743831" cy="7438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0316D2-7E92-4D81-85A8-122E4A94E8C1}"/>
              </a:ext>
            </a:extLst>
          </p:cNvPr>
          <p:cNvSpPr txBox="1"/>
          <p:nvPr/>
        </p:nvSpPr>
        <p:spPr>
          <a:xfrm>
            <a:off x="1184480" y="400952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ED3FD-49B0-4C3D-9E8F-245C6E89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06" y="1518208"/>
            <a:ext cx="679615" cy="6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8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Testdaten müssen verwaltet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trike="sngStrike" dirty="0"/>
              <a:t>Pro</a:t>
            </a:r>
            <a:r>
              <a:rPr lang="de-DE" dirty="0"/>
              <a:t>/Contra Jira als Verwaltungssystem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Jira damals zu unzuverlässig,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Anzahl der erstellten Tickets zu hoch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Datenbank um Zuordnung von Beziehungswissen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PST zu Container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I-Stufen, Komponente zu EK, Container 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- TAG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Wozu das alles?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92F80C-8012-4F72-A6E6-D35B9510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08" y="1120236"/>
            <a:ext cx="1279592" cy="127959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0FF195B-D170-4EC3-965A-BB412313232E}"/>
              </a:ext>
            </a:extLst>
          </p:cNvPr>
          <p:cNvSpPr txBox="1"/>
          <p:nvPr/>
        </p:nvSpPr>
        <p:spPr>
          <a:xfrm>
            <a:off x="8496000" y="1324450"/>
            <a:ext cx="8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I-Stufe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210CAB-89DD-44CA-894D-D1B6D48FA084}"/>
              </a:ext>
            </a:extLst>
          </p:cNvPr>
          <p:cNvSpPr txBox="1"/>
          <p:nvPr/>
        </p:nvSpPr>
        <p:spPr>
          <a:xfrm>
            <a:off x="6570373" y="132445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EK/KSI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A7E023-A58B-4706-B0F6-95B3457B644C}"/>
              </a:ext>
            </a:extLst>
          </p:cNvPr>
          <p:cNvSpPr txBox="1"/>
          <p:nvPr/>
        </p:nvSpPr>
        <p:spPr>
          <a:xfrm>
            <a:off x="8531493" y="1808301"/>
            <a:ext cx="4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KC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3FEDE81-25E6-4642-920C-86F79EB73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98" y="2539421"/>
            <a:ext cx="1394301" cy="10457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BE9E863-63E5-4C36-8837-143F0DECD391}"/>
              </a:ext>
            </a:extLst>
          </p:cNvPr>
          <p:cNvSpPr txBox="1"/>
          <p:nvPr/>
        </p:nvSpPr>
        <p:spPr>
          <a:xfrm>
            <a:off x="8585096" y="2995834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vs</a:t>
            </a:r>
            <a:r>
              <a:rPr lang="de-DE" dirty="0"/>
              <a:t>   </a:t>
            </a:r>
            <a:r>
              <a:rPr lang="de-DE" b="1" dirty="0">
                <a:solidFill>
                  <a:schemeClr val="tx2"/>
                </a:solidFill>
              </a:rPr>
              <a:t>TAG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018BB2-8653-4DB7-AA41-C5FA3EF3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81" y="4144555"/>
            <a:ext cx="1279592" cy="12795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21EE98D-9193-48D8-816E-46F1254A7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2" y="4680316"/>
            <a:ext cx="743831" cy="7438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5EE06F7-1CF2-455B-BEA0-6EDBF30F8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6933967" y="1687820"/>
            <a:ext cx="252863" cy="2528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7B6F75-E87E-4C2A-A43A-5AF1084CE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12009" y="1735929"/>
            <a:ext cx="480516" cy="4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Gestartet als Skript zum Erstellen von SVT aus Containern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Übernimmt das Erstellen von Testaufträgen im TAG</a:t>
            </a:r>
            <a:br>
              <a:rPr lang="de-DE" dirty="0"/>
            </a:br>
            <a:r>
              <a:rPr lang="de-DE" dirty="0"/>
              <a:t>nach festgelegten </a:t>
            </a:r>
            <a:r>
              <a:rPr lang="de-DE" dirty="0" err="1"/>
              <a:t>Generiken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Gibt (soweit möglich) sinnvolle Verarbeitungsmeldungen heraus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Meldung von uns an Logistik da Abgabe unvollständig/falsch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SVT Informationen werden dem TAG übermittelt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Flashbare SVT werden auf dem Panama abgelegt</a:t>
            </a:r>
          </a:p>
          <a:p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PDX-Handler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Wozu das alles?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8230BD9-47F5-49CA-AA40-6B983D0C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7776" y="1463240"/>
            <a:ext cx="644270" cy="6442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5167E9-85C5-47EA-96BF-4CCEA0DF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84" y="1632786"/>
            <a:ext cx="436942" cy="436942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28EFCC-45D9-4965-84F9-3649E0EF82B0}"/>
              </a:ext>
            </a:extLst>
          </p:cNvPr>
          <p:cNvGrpSpPr/>
          <p:nvPr/>
        </p:nvGrpSpPr>
        <p:grpSpPr>
          <a:xfrm>
            <a:off x="9642808" y="2479062"/>
            <a:ext cx="557517" cy="566745"/>
            <a:chOff x="7123147" y="2936535"/>
            <a:chExt cx="431674" cy="43881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1B1B1BD-CDC7-4EF0-B4CF-6A92DE1268A0}"/>
                </a:ext>
              </a:extLst>
            </p:cNvPr>
            <p:cNvSpPr/>
            <p:nvPr/>
          </p:nvSpPr>
          <p:spPr>
            <a:xfrm>
              <a:off x="7187526" y="2936535"/>
              <a:ext cx="300385" cy="431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F38696A-A720-4AAA-BFA4-0717C0C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147" y="2943680"/>
              <a:ext cx="431674" cy="431674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0C07657-F433-4A1A-A78B-58EBE155E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341" y="3517115"/>
            <a:ext cx="672985" cy="6729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1CE0793-725B-41ED-8B28-6ABABEA3B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17" y="4532019"/>
            <a:ext cx="634159" cy="634159"/>
          </a:xfrm>
          <a:prstGeom prst="rect">
            <a:avLst/>
          </a:prstGeom>
        </p:spPr>
      </p:pic>
      <p:sp>
        <p:nvSpPr>
          <p:cNvPr id="17" name="Diagonal liegende Ecken des Rechtecks abrunden 38">
            <a:extLst>
              <a:ext uri="{FF2B5EF4-FFF2-40B4-BE49-F238E27FC236}">
                <a16:creationId xmlns:a16="http://schemas.microsoft.com/office/drawing/2014/main" id="{C430FA06-CAE5-43B3-A318-D0FCFC406B48}"/>
              </a:ext>
            </a:extLst>
          </p:cNvPr>
          <p:cNvSpPr/>
          <p:nvPr/>
        </p:nvSpPr>
        <p:spPr>
          <a:xfrm>
            <a:off x="9427688" y="4451484"/>
            <a:ext cx="772638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TAG</a:t>
            </a:r>
          </a:p>
        </p:txBody>
      </p:sp>
      <p:sp>
        <p:nvSpPr>
          <p:cNvPr id="18" name="Pfeil nach rechts 15">
            <a:extLst>
              <a:ext uri="{FF2B5EF4-FFF2-40B4-BE49-F238E27FC236}">
                <a16:creationId xmlns:a16="http://schemas.microsoft.com/office/drawing/2014/main" id="{0F7A7293-43E8-4F55-B93B-87FCDD4A9993}"/>
              </a:ext>
            </a:extLst>
          </p:cNvPr>
          <p:cNvSpPr/>
          <p:nvPr/>
        </p:nvSpPr>
        <p:spPr>
          <a:xfrm>
            <a:off x="7856176" y="4572691"/>
            <a:ext cx="1510625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D1981A7-5DC4-44DA-BE71-A8B8AF11F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07" y="5166179"/>
            <a:ext cx="867051" cy="867051"/>
          </a:xfrm>
          <a:prstGeom prst="rect">
            <a:avLst/>
          </a:prstGeom>
        </p:spPr>
      </p:pic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4D8293F-B5C1-4708-9ECB-CB20C930389C}"/>
              </a:ext>
            </a:extLst>
          </p:cNvPr>
          <p:cNvCxnSpPr>
            <a:cxnSpLocks/>
          </p:cNvCxnSpPr>
          <p:nvPr/>
        </p:nvCxnSpPr>
        <p:spPr>
          <a:xfrm>
            <a:off x="7856176" y="4968962"/>
            <a:ext cx="1571512" cy="762238"/>
          </a:xfrm>
          <a:prstGeom prst="bentConnector3">
            <a:avLst>
              <a:gd name="adj1" fmla="val 50000"/>
            </a:avLst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9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BC0192D-04F3-4B00-B61B-9EE0830FC4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14.10.2019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82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AF933818-758D-439E-9D32-2BD0D6B793A6}"/>
              </a:ext>
            </a:extLst>
          </p:cNvPr>
          <p:cNvSpPr/>
          <p:nvPr/>
        </p:nvSpPr>
        <p:spPr>
          <a:xfrm>
            <a:off x="6830627" y="2050067"/>
            <a:ext cx="4646967" cy="3992609"/>
          </a:xfrm>
          <a:custGeom>
            <a:avLst/>
            <a:gdLst>
              <a:gd name="connsiteX0" fmla="*/ 3905953 w 4646967"/>
              <a:gd name="connsiteY0" fmla="*/ 274033 h 3992609"/>
              <a:gd name="connsiteX1" fmla="*/ 507433 w 4646967"/>
              <a:gd name="connsiteY1" fmla="*/ 304513 h 3992609"/>
              <a:gd name="connsiteX2" fmla="*/ 2351473 w 4646967"/>
              <a:gd name="connsiteY2" fmla="*/ 1104613 h 3992609"/>
              <a:gd name="connsiteX3" fmla="*/ 3959293 w 4646967"/>
              <a:gd name="connsiteY3" fmla="*/ 357853 h 3992609"/>
              <a:gd name="connsiteX4" fmla="*/ 1833313 w 4646967"/>
              <a:gd name="connsiteY4" fmla="*/ 1546573 h 3992609"/>
              <a:gd name="connsiteX5" fmla="*/ 568393 w 4646967"/>
              <a:gd name="connsiteY5" fmla="*/ 205453 h 3992609"/>
              <a:gd name="connsiteX6" fmla="*/ 819853 w 4646967"/>
              <a:gd name="connsiteY6" fmla="*/ 2179033 h 3992609"/>
              <a:gd name="connsiteX7" fmla="*/ 2717233 w 4646967"/>
              <a:gd name="connsiteY7" fmla="*/ 1157953 h 3992609"/>
              <a:gd name="connsiteX8" fmla="*/ 697933 w 4646967"/>
              <a:gd name="connsiteY8" fmla="*/ 2369533 h 3992609"/>
              <a:gd name="connsiteX9" fmla="*/ 4180273 w 4646967"/>
              <a:gd name="connsiteY9" fmla="*/ 251173 h 3992609"/>
              <a:gd name="connsiteX10" fmla="*/ 438853 w 4646967"/>
              <a:gd name="connsiteY10" fmla="*/ 251173 h 3992609"/>
              <a:gd name="connsiteX11" fmla="*/ 446473 w 4646967"/>
              <a:gd name="connsiteY11" fmla="*/ 2148553 h 3992609"/>
              <a:gd name="connsiteX12" fmla="*/ 2183833 w 4646967"/>
              <a:gd name="connsiteY12" fmla="*/ 3390613 h 3992609"/>
              <a:gd name="connsiteX13" fmla="*/ 3829753 w 4646967"/>
              <a:gd name="connsiteY13" fmla="*/ 3992593 h 3992609"/>
              <a:gd name="connsiteX14" fmla="*/ 2221933 w 4646967"/>
              <a:gd name="connsiteY14" fmla="*/ 3405853 h 3992609"/>
              <a:gd name="connsiteX15" fmla="*/ 134053 w 4646967"/>
              <a:gd name="connsiteY15" fmla="*/ 2217133 h 3992609"/>
              <a:gd name="connsiteX16" fmla="*/ 248353 w 4646967"/>
              <a:gd name="connsiteY16" fmla="*/ 235933 h 3992609"/>
              <a:gd name="connsiteX17" fmla="*/ 568393 w 4646967"/>
              <a:gd name="connsiteY17" fmla="*/ 182593 h 3992609"/>
              <a:gd name="connsiteX18" fmla="*/ 1353253 w 4646967"/>
              <a:gd name="connsiteY18" fmla="*/ 129253 h 3992609"/>
              <a:gd name="connsiteX19" fmla="*/ 2389573 w 4646967"/>
              <a:gd name="connsiteY19" fmla="*/ 1165573 h 3992609"/>
              <a:gd name="connsiteX20" fmla="*/ 438853 w 4646967"/>
              <a:gd name="connsiteY20" fmla="*/ 2201893 h 3992609"/>
              <a:gd name="connsiteX21" fmla="*/ 4599373 w 4646967"/>
              <a:gd name="connsiteY21" fmla="*/ 2651473 h 3992609"/>
              <a:gd name="connsiteX22" fmla="*/ 2557213 w 4646967"/>
              <a:gd name="connsiteY22" fmla="*/ 914113 h 3992609"/>
              <a:gd name="connsiteX23" fmla="*/ 454093 w 4646967"/>
              <a:gd name="connsiteY23" fmla="*/ 2232373 h 3992609"/>
              <a:gd name="connsiteX24" fmla="*/ 2404813 w 4646967"/>
              <a:gd name="connsiteY24" fmla="*/ 3550633 h 3992609"/>
              <a:gd name="connsiteX25" fmla="*/ 3479233 w 4646967"/>
              <a:gd name="connsiteY25" fmla="*/ 3893533 h 3992609"/>
              <a:gd name="connsiteX26" fmla="*/ 3662113 w 4646967"/>
              <a:gd name="connsiteY26" fmla="*/ 3946873 h 399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46967" h="3992609">
                <a:moveTo>
                  <a:pt x="3905953" y="274033"/>
                </a:moveTo>
                <a:cubicBezTo>
                  <a:pt x="2336233" y="220058"/>
                  <a:pt x="766513" y="166083"/>
                  <a:pt x="507433" y="304513"/>
                </a:cubicBezTo>
                <a:cubicBezTo>
                  <a:pt x="248353" y="442943"/>
                  <a:pt x="1776163" y="1095723"/>
                  <a:pt x="2351473" y="1104613"/>
                </a:cubicBezTo>
                <a:cubicBezTo>
                  <a:pt x="2926783" y="1113503"/>
                  <a:pt x="4045653" y="284193"/>
                  <a:pt x="3959293" y="357853"/>
                </a:cubicBezTo>
                <a:cubicBezTo>
                  <a:pt x="3872933" y="431513"/>
                  <a:pt x="2398463" y="1571973"/>
                  <a:pt x="1833313" y="1546573"/>
                </a:cubicBezTo>
                <a:cubicBezTo>
                  <a:pt x="1268163" y="1521173"/>
                  <a:pt x="737303" y="100043"/>
                  <a:pt x="568393" y="205453"/>
                </a:cubicBezTo>
                <a:cubicBezTo>
                  <a:pt x="399483" y="310863"/>
                  <a:pt x="461713" y="2020283"/>
                  <a:pt x="819853" y="2179033"/>
                </a:cubicBezTo>
                <a:cubicBezTo>
                  <a:pt x="1177993" y="2337783"/>
                  <a:pt x="2737553" y="1126203"/>
                  <a:pt x="2717233" y="1157953"/>
                </a:cubicBezTo>
                <a:cubicBezTo>
                  <a:pt x="2696913" y="1189703"/>
                  <a:pt x="454093" y="2520663"/>
                  <a:pt x="697933" y="2369533"/>
                </a:cubicBezTo>
                <a:cubicBezTo>
                  <a:pt x="941773" y="2218403"/>
                  <a:pt x="4223453" y="604233"/>
                  <a:pt x="4180273" y="251173"/>
                </a:cubicBezTo>
                <a:cubicBezTo>
                  <a:pt x="4137093" y="-101887"/>
                  <a:pt x="1061153" y="-65057"/>
                  <a:pt x="438853" y="251173"/>
                </a:cubicBezTo>
                <a:cubicBezTo>
                  <a:pt x="-183447" y="567403"/>
                  <a:pt x="155643" y="1625313"/>
                  <a:pt x="446473" y="2148553"/>
                </a:cubicBezTo>
                <a:cubicBezTo>
                  <a:pt x="737303" y="2671793"/>
                  <a:pt x="1619953" y="3083273"/>
                  <a:pt x="2183833" y="3390613"/>
                </a:cubicBezTo>
                <a:cubicBezTo>
                  <a:pt x="2747713" y="3697953"/>
                  <a:pt x="3823403" y="3990053"/>
                  <a:pt x="3829753" y="3992593"/>
                </a:cubicBezTo>
                <a:cubicBezTo>
                  <a:pt x="3836103" y="3995133"/>
                  <a:pt x="2837883" y="3701763"/>
                  <a:pt x="2221933" y="3405853"/>
                </a:cubicBezTo>
                <a:cubicBezTo>
                  <a:pt x="1605983" y="3109943"/>
                  <a:pt x="462983" y="2745453"/>
                  <a:pt x="134053" y="2217133"/>
                </a:cubicBezTo>
                <a:cubicBezTo>
                  <a:pt x="-194877" y="1688813"/>
                  <a:pt x="175963" y="575023"/>
                  <a:pt x="248353" y="235933"/>
                </a:cubicBezTo>
                <a:cubicBezTo>
                  <a:pt x="320743" y="-103157"/>
                  <a:pt x="384243" y="200373"/>
                  <a:pt x="568393" y="182593"/>
                </a:cubicBezTo>
                <a:cubicBezTo>
                  <a:pt x="752543" y="164813"/>
                  <a:pt x="1049723" y="-34577"/>
                  <a:pt x="1353253" y="129253"/>
                </a:cubicBezTo>
                <a:cubicBezTo>
                  <a:pt x="1656783" y="293083"/>
                  <a:pt x="2541973" y="820133"/>
                  <a:pt x="2389573" y="1165573"/>
                </a:cubicBezTo>
                <a:cubicBezTo>
                  <a:pt x="2237173" y="1511013"/>
                  <a:pt x="70553" y="1954243"/>
                  <a:pt x="438853" y="2201893"/>
                </a:cubicBezTo>
                <a:cubicBezTo>
                  <a:pt x="807153" y="2449543"/>
                  <a:pt x="4246313" y="2866103"/>
                  <a:pt x="4599373" y="2651473"/>
                </a:cubicBezTo>
                <a:cubicBezTo>
                  <a:pt x="4952433" y="2436843"/>
                  <a:pt x="3248093" y="983963"/>
                  <a:pt x="2557213" y="914113"/>
                </a:cubicBezTo>
                <a:cubicBezTo>
                  <a:pt x="1866333" y="844263"/>
                  <a:pt x="479493" y="1792953"/>
                  <a:pt x="454093" y="2232373"/>
                </a:cubicBezTo>
                <a:cubicBezTo>
                  <a:pt x="428693" y="2671793"/>
                  <a:pt x="1900623" y="3273773"/>
                  <a:pt x="2404813" y="3550633"/>
                </a:cubicBezTo>
                <a:cubicBezTo>
                  <a:pt x="2909003" y="3827493"/>
                  <a:pt x="3269683" y="3827493"/>
                  <a:pt x="3479233" y="3893533"/>
                </a:cubicBezTo>
                <a:cubicBezTo>
                  <a:pt x="3688783" y="3959573"/>
                  <a:pt x="3675448" y="3953223"/>
                  <a:pt x="3662113" y="39468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  <a:br>
              <a:rPr lang="de-DE" dirty="0"/>
            </a:br>
            <a:r>
              <a:rPr lang="de-DE" dirty="0"/>
              <a:t>Innerhalb ATSEA-Toolkette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EC9471-15AE-4E33-AC1D-3B1A1C52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6" y="1526300"/>
            <a:ext cx="5406903" cy="513035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7C5922C-9EF1-401A-9D46-5DE951CEF199}"/>
              </a:ext>
            </a:extLst>
          </p:cNvPr>
          <p:cNvSpPr/>
          <p:nvPr/>
        </p:nvSpPr>
        <p:spPr>
          <a:xfrm>
            <a:off x="1254934" y="1436545"/>
            <a:ext cx="4672899" cy="145169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1B2F45-EFE8-4068-AE50-994FF2D9E7AE}"/>
              </a:ext>
            </a:extLst>
          </p:cNvPr>
          <p:cNvSpPr txBox="1"/>
          <p:nvPr/>
        </p:nvSpPr>
        <p:spPr>
          <a:xfrm>
            <a:off x="6487562" y="1526300"/>
            <a:ext cx="2086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Datenvorbereitung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8" name="Diagonal liegende Ecken des Rechtecks abrunden 38">
            <a:extLst>
              <a:ext uri="{FF2B5EF4-FFF2-40B4-BE49-F238E27FC236}">
                <a16:creationId xmlns:a16="http://schemas.microsoft.com/office/drawing/2014/main" id="{6F5DBAE3-4F7E-4BBA-B392-06B482456660}"/>
              </a:ext>
            </a:extLst>
          </p:cNvPr>
          <p:cNvSpPr/>
          <p:nvPr/>
        </p:nvSpPr>
        <p:spPr>
          <a:xfrm>
            <a:off x="6753348" y="1919642"/>
            <a:ext cx="772638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TAG</a:t>
            </a:r>
          </a:p>
        </p:txBody>
      </p:sp>
      <p:sp>
        <p:nvSpPr>
          <p:cNvPr id="21" name="Diagonal liegende Ecken des Rechtecks abrunden 38">
            <a:extLst>
              <a:ext uri="{FF2B5EF4-FFF2-40B4-BE49-F238E27FC236}">
                <a16:creationId xmlns:a16="http://schemas.microsoft.com/office/drawing/2014/main" id="{CB1E6D46-9226-4FC2-94B6-EB389243A2AA}"/>
              </a:ext>
            </a:extLst>
          </p:cNvPr>
          <p:cNvSpPr/>
          <p:nvPr/>
        </p:nvSpPr>
        <p:spPr>
          <a:xfrm>
            <a:off x="10623257" y="1953262"/>
            <a:ext cx="1061671" cy="517478"/>
          </a:xfrm>
          <a:prstGeom prst="round2DiagRect">
            <a:avLst>
              <a:gd name="adj1" fmla="val 16667"/>
              <a:gd name="adj2" fmla="val 494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SWL-C</a:t>
            </a:r>
          </a:p>
        </p:txBody>
      </p:sp>
      <p:sp>
        <p:nvSpPr>
          <p:cNvPr id="22" name="Diagonal liegende Ecken des Rechtecks abrunden 38">
            <a:extLst>
              <a:ext uri="{FF2B5EF4-FFF2-40B4-BE49-F238E27FC236}">
                <a16:creationId xmlns:a16="http://schemas.microsoft.com/office/drawing/2014/main" id="{0FF6EFAB-5B28-4F72-974F-5D9E4672021E}"/>
              </a:ext>
            </a:extLst>
          </p:cNvPr>
          <p:cNvSpPr/>
          <p:nvPr/>
        </p:nvSpPr>
        <p:spPr>
          <a:xfrm>
            <a:off x="6753348" y="3994798"/>
            <a:ext cx="1119479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PDX-DH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A31A51E-1CD1-4230-B723-4F60B222C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1" y="2622035"/>
            <a:ext cx="1295400" cy="1295400"/>
          </a:xfrm>
          <a:prstGeom prst="rect">
            <a:avLst/>
          </a:prstGeom>
          <a:effectLst>
            <a:outerShdw sx="114000" sy="114000" algn="ctr" rotWithShape="0">
              <a:schemeClr val="bg1"/>
            </a:outerShdw>
          </a:effec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437D36F-BC54-44BB-A94A-E0A1C471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0" y="5201369"/>
            <a:ext cx="1219689" cy="121968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5A30EE4-7336-4074-AC7D-5DAFED5EE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23" y="5054043"/>
            <a:ext cx="953847" cy="953847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5B9A34DB-281F-40DD-89BA-7FB1A9F878E3}"/>
              </a:ext>
            </a:extLst>
          </p:cNvPr>
          <p:cNvSpPr/>
          <p:nvPr/>
        </p:nvSpPr>
        <p:spPr>
          <a:xfrm>
            <a:off x="8226397" y="5377077"/>
            <a:ext cx="486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SVT</a:t>
            </a:r>
          </a:p>
        </p:txBody>
      </p:sp>
    </p:spTree>
    <p:extLst>
      <p:ext uri="{BB962C8B-B14F-4D97-AF65-F5344CB8AC3E}">
        <p14:creationId xmlns:p14="http://schemas.microsoft.com/office/powerpoint/2010/main" val="87094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1" grpId="0"/>
      <p:bldP spid="18" grpId="0" animBg="1"/>
      <p:bldP spid="21" grpId="0" animBg="1"/>
      <p:bldP spid="2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 kommen welche Daten her, und was passiert damit?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14.10.2019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9" name="Pfeil nach rechts 15">
            <a:extLst>
              <a:ext uri="{FF2B5EF4-FFF2-40B4-BE49-F238E27FC236}">
                <a16:creationId xmlns:a16="http://schemas.microsoft.com/office/drawing/2014/main" id="{EF319928-427A-4D3A-9BA9-FCE6308C93F0}"/>
              </a:ext>
            </a:extLst>
          </p:cNvPr>
          <p:cNvSpPr/>
          <p:nvPr/>
        </p:nvSpPr>
        <p:spPr>
          <a:xfrm rot="10800000">
            <a:off x="7806807" y="1953513"/>
            <a:ext cx="2816449" cy="355600"/>
          </a:xfrm>
          <a:prstGeom prst="rightArrow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DDC0216F-B018-434B-96C2-E6C80A517E65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>
          <a:xfrm rot="5400000">
            <a:off x="8622062" y="1721505"/>
            <a:ext cx="1782797" cy="3281266"/>
          </a:xfrm>
          <a:prstGeom prst="bentConnector2">
            <a:avLst/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E2AA273C-0E3C-4EE5-AA28-B90EAEBE370E}"/>
              </a:ext>
            </a:extLst>
          </p:cNvPr>
          <p:cNvSpPr txBox="1"/>
          <p:nvPr/>
        </p:nvSpPr>
        <p:spPr>
          <a:xfrm>
            <a:off x="8466012" y="1973402"/>
            <a:ext cx="1542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KC, EK, KSI (</a:t>
            </a:r>
            <a:r>
              <a:rPr lang="de-DE" sz="1400" dirty="0" err="1">
                <a:solidFill>
                  <a:schemeClr val="bg1"/>
                </a:solidFill>
              </a:rPr>
              <a:t>info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53F7FEF-D48D-412E-8A1F-FDC98325836F}"/>
              </a:ext>
            </a:extLst>
          </p:cNvPr>
          <p:cNvSpPr/>
          <p:nvPr/>
        </p:nvSpPr>
        <p:spPr>
          <a:xfrm>
            <a:off x="8656928" y="4099648"/>
            <a:ext cx="1940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KC, EK (download.bat)</a:t>
            </a:r>
            <a:endParaRPr lang="de-DE" sz="1400" dirty="0"/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CA61D409-58D2-4DD9-A817-8C3A66615D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92328" y="2375119"/>
            <a:ext cx="3395503" cy="1614978"/>
          </a:xfrm>
          <a:prstGeom prst="bentConnector3">
            <a:avLst>
              <a:gd name="adj1" fmla="val 100097"/>
            </a:avLst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gonal liegende Ecken des Rechtecks abrunden 38">
            <a:extLst>
              <a:ext uri="{FF2B5EF4-FFF2-40B4-BE49-F238E27FC236}">
                <a16:creationId xmlns:a16="http://schemas.microsoft.com/office/drawing/2014/main" id="{CA311E8D-D3B6-4BFC-BA14-2864027600F6}"/>
              </a:ext>
            </a:extLst>
          </p:cNvPr>
          <p:cNvSpPr/>
          <p:nvPr/>
        </p:nvSpPr>
        <p:spPr>
          <a:xfrm>
            <a:off x="6753348" y="1919642"/>
            <a:ext cx="1008638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9E0EEFB-1156-4D8F-AA7C-8139A2BE2174}"/>
              </a:ext>
            </a:extLst>
          </p:cNvPr>
          <p:cNvSpPr/>
          <p:nvPr/>
        </p:nvSpPr>
        <p:spPr>
          <a:xfrm>
            <a:off x="8845231" y="2222183"/>
            <a:ext cx="458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KSI</a:t>
            </a:r>
            <a:endParaRPr lang="de-DE" sz="1400" dirty="0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F225FF75-5694-4533-85E5-12B0391508A6}"/>
              </a:ext>
            </a:extLst>
          </p:cNvPr>
          <p:cNvSpPr/>
          <p:nvPr/>
        </p:nvSpPr>
        <p:spPr>
          <a:xfrm>
            <a:off x="7653655" y="1427287"/>
            <a:ext cx="3397678" cy="1593631"/>
          </a:xfrm>
          <a:prstGeom prst="arc">
            <a:avLst>
              <a:gd name="adj1" fmla="val 11439045"/>
              <a:gd name="adj2" fmla="val 20208840"/>
            </a:avLst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SQL-Query</a:t>
            </a:r>
          </a:p>
        </p:txBody>
      </p:sp>
      <p:sp>
        <p:nvSpPr>
          <p:cNvPr id="12" name="Diagonal liegende Ecken des Rechtecks abrunden 38">
            <a:extLst>
              <a:ext uri="{FF2B5EF4-FFF2-40B4-BE49-F238E27FC236}">
                <a16:creationId xmlns:a16="http://schemas.microsoft.com/office/drawing/2014/main" id="{8B4965C0-4453-47CD-909A-20B559EF64A2}"/>
              </a:ext>
            </a:extLst>
          </p:cNvPr>
          <p:cNvSpPr/>
          <p:nvPr/>
        </p:nvSpPr>
        <p:spPr>
          <a:xfrm>
            <a:off x="10623257" y="1953262"/>
            <a:ext cx="1061671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rgbClr val="208CA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SWL-C</a:t>
            </a:r>
          </a:p>
        </p:txBody>
      </p:sp>
      <p:sp>
        <p:nvSpPr>
          <p:cNvPr id="14" name="Diagonal liegende Ecken des Rechtecks abrunden 38">
            <a:extLst>
              <a:ext uri="{FF2B5EF4-FFF2-40B4-BE49-F238E27FC236}">
                <a16:creationId xmlns:a16="http://schemas.microsoft.com/office/drawing/2014/main" id="{BB6D43E4-83E2-4AA0-BAEE-D26E9E7A2311}"/>
              </a:ext>
            </a:extLst>
          </p:cNvPr>
          <p:cNvSpPr/>
          <p:nvPr/>
        </p:nvSpPr>
        <p:spPr>
          <a:xfrm>
            <a:off x="6753348" y="3994798"/>
            <a:ext cx="1119479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PDX-DH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96660DE-A578-4EEF-B99A-DAC783875328}"/>
              </a:ext>
            </a:extLst>
          </p:cNvPr>
          <p:cNvSpPr txBox="1"/>
          <p:nvPr/>
        </p:nvSpPr>
        <p:spPr>
          <a:xfrm>
            <a:off x="618565" y="1707776"/>
            <a:ext cx="586899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/>
              <a:t>TAG fragt regelmäßig Änderungen bezüglich </a:t>
            </a:r>
            <a:br>
              <a:rPr lang="de-DE" sz="1600" dirty="0"/>
            </a:br>
            <a:r>
              <a:rPr lang="de-DE" sz="1600" dirty="0"/>
              <a:t>KC, EK, (BEGU) und KSI am SWL-C ab</a:t>
            </a:r>
            <a:br>
              <a:rPr lang="de-DE" sz="1600" dirty="0"/>
            </a:br>
            <a:r>
              <a:rPr lang="de-DE" sz="1600" dirty="0"/>
              <a:t>und ordnet sie den I-Stufen-Komponenten zu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Wenn EK/KSI + KC vorhanden kommt der Eintrag in die PDX-DH-Queue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PDX-DH arbeitet Queue ab und lädt entsprechende Daten aus dem SWL-C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Daten werden validiert und wenn möglich SVT generiert, diese werden auf einem Netzlaufwerk abgelegt.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PDX-DH entscheidet ob neue TA angelegt werden müssen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Informationen über die SVT, TA und ggf. aufgetretene Probleme werden an den TAG übermittelt.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E2C4F427-5868-4DAA-B0F7-FC5DD9E2C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57" y="4687831"/>
            <a:ext cx="447470" cy="44747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CDB3DF46-082E-4FD0-B244-3EB60B82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84" y="4560571"/>
            <a:ext cx="722078" cy="7220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2921970-9071-4583-A74B-1641C2C39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0" y="5201369"/>
            <a:ext cx="1219689" cy="1219689"/>
          </a:xfrm>
          <a:prstGeom prst="rect">
            <a:avLst/>
          </a:prstGeom>
        </p:spPr>
      </p:pic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F0D17DA1-7C73-44AB-8544-6D0A9D15CF20}"/>
              </a:ext>
            </a:extLst>
          </p:cNvPr>
          <p:cNvCxnSpPr>
            <a:cxnSpLocks/>
            <a:stCxn id="56" idx="2"/>
          </p:cNvCxnSpPr>
          <p:nvPr/>
        </p:nvCxnSpPr>
        <p:spPr>
          <a:xfrm rot="16200000" flipH="1">
            <a:off x="8286258" y="4109914"/>
            <a:ext cx="528566" cy="2874036"/>
          </a:xfrm>
          <a:prstGeom prst="bentConnector2">
            <a:avLst/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>
            <a:extLst>
              <a:ext uri="{FF2B5EF4-FFF2-40B4-BE49-F238E27FC236}">
                <a16:creationId xmlns:a16="http://schemas.microsoft.com/office/drawing/2014/main" id="{2A202A34-0E7B-4CD5-8CA5-73102B5BF51A}"/>
              </a:ext>
            </a:extLst>
          </p:cNvPr>
          <p:cNvSpPr/>
          <p:nvPr/>
        </p:nvSpPr>
        <p:spPr>
          <a:xfrm>
            <a:off x="7878365" y="5657326"/>
            <a:ext cx="1178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SVT (+ </a:t>
            </a:r>
            <a:r>
              <a:rPr lang="de-DE" sz="1400" dirty="0" err="1">
                <a:solidFill>
                  <a:schemeClr val="bg1"/>
                </a:solidFill>
              </a:rPr>
              <a:t>meta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  <a:endParaRPr lang="de-DE" sz="1400" dirty="0"/>
          </a:p>
        </p:txBody>
      </p:sp>
      <p:sp>
        <p:nvSpPr>
          <p:cNvPr id="77" name="Pfeil nach rechts 15">
            <a:extLst>
              <a:ext uri="{FF2B5EF4-FFF2-40B4-BE49-F238E27FC236}">
                <a16:creationId xmlns:a16="http://schemas.microsoft.com/office/drawing/2014/main" id="{93B2EBD1-4184-440D-B242-C62A2BFC4040}"/>
              </a:ext>
            </a:extLst>
          </p:cNvPr>
          <p:cNvSpPr/>
          <p:nvPr/>
        </p:nvSpPr>
        <p:spPr>
          <a:xfrm rot="16200000">
            <a:off x="6577208" y="3052019"/>
            <a:ext cx="1507993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rechts 15">
            <a:extLst>
              <a:ext uri="{FF2B5EF4-FFF2-40B4-BE49-F238E27FC236}">
                <a16:creationId xmlns:a16="http://schemas.microsoft.com/office/drawing/2014/main" id="{A0F6B0B5-A3FC-4AB8-977C-69D096CE4A29}"/>
              </a:ext>
            </a:extLst>
          </p:cNvPr>
          <p:cNvSpPr/>
          <p:nvPr/>
        </p:nvSpPr>
        <p:spPr>
          <a:xfrm rot="5400000">
            <a:off x="6226688" y="3052019"/>
            <a:ext cx="1507993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6F8114DF-CC9A-4642-BDA6-5C50EE244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8" y="1866302"/>
            <a:ext cx="658473" cy="658473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FE03CDF9-3059-4DA3-97FB-FC666105AFEF}"/>
              </a:ext>
            </a:extLst>
          </p:cNvPr>
          <p:cNvGrpSpPr/>
          <p:nvPr/>
        </p:nvGrpSpPr>
        <p:grpSpPr>
          <a:xfrm>
            <a:off x="6748461" y="2814070"/>
            <a:ext cx="432989" cy="432599"/>
            <a:chOff x="6357937" y="2802163"/>
            <a:chExt cx="432989" cy="432599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236DCBFF-50BC-4625-B5B1-5D3AE17406AF}"/>
                </a:ext>
              </a:extLst>
            </p:cNvPr>
            <p:cNvSpPr/>
            <p:nvPr/>
          </p:nvSpPr>
          <p:spPr>
            <a:xfrm>
              <a:off x="6357937" y="2827103"/>
              <a:ext cx="432989" cy="391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8E5D4D4E-BBB7-4DFB-8F26-E4A42F095A2F}"/>
                </a:ext>
              </a:extLst>
            </p:cNvPr>
            <p:cNvGrpSpPr/>
            <p:nvPr/>
          </p:nvGrpSpPr>
          <p:grpSpPr>
            <a:xfrm>
              <a:off x="6357937" y="2802163"/>
              <a:ext cx="432989" cy="432599"/>
              <a:chOff x="6167075" y="2717306"/>
              <a:chExt cx="744198" cy="743528"/>
            </a:xfrm>
          </p:grpSpPr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34E66453-0532-4F44-868A-CC821E8EF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7075" y="2717306"/>
                <a:ext cx="658473" cy="658473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2EAC443D-E4BE-4D95-827F-91C1E61E2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935" y="2760171"/>
                <a:ext cx="658473" cy="658473"/>
              </a:xfrm>
              <a:prstGeom prst="rect">
                <a:avLst/>
              </a:prstGeom>
              <a:effectLst>
                <a:outerShdw dist="25400" dir="12900000" sx="98000" sy="98000" algn="r" rotWithShape="0">
                  <a:schemeClr val="bg1"/>
                </a:outerShdw>
              </a:effectLst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244E8790-1CAA-49F9-A432-25E16E5C9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2799" y="2802360"/>
                <a:ext cx="658474" cy="658474"/>
              </a:xfrm>
              <a:prstGeom prst="rect">
                <a:avLst/>
              </a:prstGeom>
              <a:effectLst>
                <a:outerShdw dist="25400" dir="12900000" sx="99000" sy="99000" algn="br" rotWithShape="0">
                  <a:schemeClr val="bg1"/>
                </a:outerShdw>
              </a:effectLst>
            </p:spPr>
          </p:pic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B07D1CD-160E-4471-B5F7-0826AE0E00DF}"/>
              </a:ext>
            </a:extLst>
          </p:cNvPr>
          <p:cNvGrpSpPr/>
          <p:nvPr/>
        </p:nvGrpSpPr>
        <p:grpSpPr>
          <a:xfrm>
            <a:off x="7116004" y="3198477"/>
            <a:ext cx="431674" cy="438819"/>
            <a:chOff x="7123147" y="2936535"/>
            <a:chExt cx="431674" cy="438819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6E86D09-3B8F-4FDE-94C3-5305DA5D6C48}"/>
                </a:ext>
              </a:extLst>
            </p:cNvPr>
            <p:cNvSpPr/>
            <p:nvPr/>
          </p:nvSpPr>
          <p:spPr>
            <a:xfrm>
              <a:off x="7187526" y="2936535"/>
              <a:ext cx="300385" cy="431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75FAFD0-99B8-40E8-A12B-06B44D474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147" y="2943680"/>
              <a:ext cx="431674" cy="431674"/>
            </a:xfrm>
            <a:prstGeom prst="rect">
              <a:avLst/>
            </a:prstGeom>
          </p:spPr>
        </p:pic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A2AB7399-E6CF-414F-A3EA-B2955D39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2576" y="3591271"/>
            <a:ext cx="644270" cy="644270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A839E915-DB6F-494E-A037-7CD934297F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9261332" y="3780150"/>
            <a:ext cx="359878" cy="359878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1A11916B-83FB-40E8-A68C-1E699425B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8928466" y="2514615"/>
            <a:ext cx="359878" cy="359878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3F5B4A82-B5FC-43C3-BE23-B6AD2AB3F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84" y="5282649"/>
            <a:ext cx="436942" cy="436942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88100FE3-38F7-48CE-B9DC-200E28DA7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02" y="1281603"/>
            <a:ext cx="754380" cy="75438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557CE51-BFDC-47EF-82FC-09FD576F53DA}"/>
              </a:ext>
            </a:extLst>
          </p:cNvPr>
          <p:cNvSpPr txBox="1"/>
          <p:nvPr/>
        </p:nvSpPr>
        <p:spPr>
          <a:xfrm>
            <a:off x="9126846" y="26856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35111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5" grpId="0" animBg="1"/>
      <p:bldP spid="77" grpId="0" animBg="1"/>
      <p:bldP spid="78" grpId="0" animBg="1"/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TraceTronic_Color-01">
      <a:dk1>
        <a:srgbClr val="63666A"/>
      </a:dk1>
      <a:lt1>
        <a:srgbClr val="FFFFFF"/>
      </a:lt1>
      <a:dk2>
        <a:srgbClr val="ED8B00"/>
      </a:dk2>
      <a:lt2>
        <a:srgbClr val="208CA3"/>
      </a:lt2>
      <a:accent1>
        <a:srgbClr val="ED8B00"/>
      </a:accent1>
      <a:accent2>
        <a:srgbClr val="208CA3"/>
      </a:accent2>
      <a:accent3>
        <a:srgbClr val="63666A"/>
      </a:accent3>
      <a:accent4>
        <a:srgbClr val="7030A0"/>
      </a:accent4>
      <a:accent5>
        <a:srgbClr val="FF0000"/>
      </a:accent5>
      <a:accent6>
        <a:srgbClr val="FFF301"/>
      </a:accent6>
      <a:hlink>
        <a:srgbClr val="ED8B00"/>
      </a:hlink>
      <a:folHlink>
        <a:srgbClr val="63666A"/>
      </a:folHlink>
    </a:clrScheme>
    <a:fontScheme name="DIN-TraceTronic">
      <a:majorFont>
        <a:latin typeface="DIN-Regular"/>
        <a:ea typeface=""/>
        <a:cs typeface=""/>
      </a:majorFont>
      <a:minorFont>
        <a:latin typeface="DIN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C9DBFFEAA66948ADAEC1F261AD3709" ma:contentTypeVersion="1" ma:contentTypeDescription="Ein neues Dokument erstellen." ma:contentTypeScope="" ma:versionID="7f3f53a8e11a72f6c1e4baf6545132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4C03F0-8685-461F-9996-1F4FEBA11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F75963-3F1A-470B-BB92-9B2F7DCBC93F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59678F-60D0-4421-8FD0-B78C57C86A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Breitbild</PresentationFormat>
  <Paragraphs>182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DIN-Regular</vt:lpstr>
      <vt:lpstr>Wingdings</vt:lpstr>
      <vt:lpstr>Office</vt:lpstr>
      <vt:lpstr>TAG &amp; PDX-Handler </vt:lpstr>
      <vt:lpstr>Inhalt</vt:lpstr>
      <vt:lpstr>Motivation</vt:lpstr>
      <vt:lpstr>Motivation - Glossar</vt:lpstr>
      <vt:lpstr>Motivation - TAG</vt:lpstr>
      <vt:lpstr>Motivation – PDX-Handler</vt:lpstr>
      <vt:lpstr>Workflow</vt:lpstr>
      <vt:lpstr>Workflow Innerhalb ATSEA-Toolkette</vt:lpstr>
      <vt:lpstr>Workflow</vt:lpstr>
      <vt:lpstr>Sprachen und Frameworks</vt:lpstr>
      <vt:lpstr>Sprachen und Frameworks</vt:lpstr>
      <vt:lpstr>Aktuelle Herausforderungen</vt:lpstr>
      <vt:lpstr>Herausforderungen</vt:lpstr>
      <vt:lpstr>Danke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Gruhl, Mathis</dc:creator>
  <cp:lastModifiedBy>Steitz, Markus</cp:lastModifiedBy>
  <cp:revision>209</cp:revision>
  <dcterms:created xsi:type="dcterms:W3CDTF">2019-04-30T07:54:35Z</dcterms:created>
  <dcterms:modified xsi:type="dcterms:W3CDTF">2019-10-14T13:00:43Z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0x010100FCC9DBFFEAA66948ADAEC1F261AD3709</vt:lpwstr>
  </property>
</Properties>
</file>